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93" r:id="rId3"/>
    <p:sldId id="296" r:id="rId4"/>
    <p:sldId id="294" r:id="rId5"/>
    <p:sldId id="295" r:id="rId6"/>
    <p:sldId id="292" r:id="rId7"/>
    <p:sldId id="258" r:id="rId8"/>
    <p:sldId id="262" r:id="rId9"/>
    <p:sldId id="259" r:id="rId10"/>
    <p:sldId id="265" r:id="rId11"/>
    <p:sldId id="269" r:id="rId12"/>
    <p:sldId id="267" r:id="rId13"/>
    <p:sldId id="268" r:id="rId14"/>
    <p:sldId id="271" r:id="rId15"/>
    <p:sldId id="272" r:id="rId16"/>
    <p:sldId id="277" r:id="rId17"/>
    <p:sldId id="278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97" r:id="rId29"/>
    <p:sldId id="291" r:id="rId30"/>
    <p:sldId id="289" r:id="rId31"/>
    <p:sldId id="285" r:id="rId32"/>
    <p:sldId id="260" r:id="rId33"/>
    <p:sldId id="266" r:id="rId34"/>
    <p:sldId id="286" r:id="rId35"/>
    <p:sldId id="287" r:id="rId36"/>
    <p:sldId id="288" r:id="rId37"/>
  </p:sldIdLst>
  <p:sldSz cx="18288000" cy="10287000"/>
  <p:notesSz cx="6858000" cy="9144000"/>
  <p:embeddedFontLst>
    <p:embeddedFont>
      <p:font typeface="Pretendard Bold" panose="020B0600000101010101" charset="-127"/>
      <p:bold r:id="rId39"/>
    </p:embeddedFont>
    <p:embeddedFont>
      <p:font typeface="Pretendard Light" panose="020B0600000101010101" charset="-127"/>
      <p:regular r:id="rId40"/>
    </p:embeddedFont>
    <p:embeddedFont>
      <p:font typeface="Pretendard Medium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276"/>
    <a:srgbClr val="525357"/>
    <a:srgbClr val="6A6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22" autoAdjust="0"/>
  </p:normalViewPr>
  <p:slideViewPr>
    <p:cSldViewPr>
      <p:cViewPr>
        <p:scale>
          <a:sx n="66" d="100"/>
          <a:sy n="66" d="100"/>
        </p:scale>
        <p:origin x="104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01D24-528A-45AA-A7DD-A329962093C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FA37-63BF-424C-A3C8-81807EF5D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1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75944-2EFD-4283-83B7-98C0D6D176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2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694F7-57DB-40FC-B400-E9138B8238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6.png"/><Relationship Id="rId5" Type="http://schemas.openxmlformats.org/officeDocument/2006/relationships/image" Target="../media/image5.png"/><Relationship Id="rId10" Type="http://schemas.openxmlformats.org/officeDocument/2006/relationships/image" Target="../media/image75.png"/><Relationship Id="rId4" Type="http://schemas.openxmlformats.org/officeDocument/2006/relationships/image" Target="../media/image4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8.png"/><Relationship Id="rId5" Type="http://schemas.openxmlformats.org/officeDocument/2006/relationships/image" Target="../media/image4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ftp://ftp.google.com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tomcat.apache.org/download-90.cg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www.eclipse.org/downloads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jdk.java.net/archiv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응용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SW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기초 기술 활용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500" b="0" i="0" u="none" strike="noStrike" dirty="0">
                <a:solidFill>
                  <a:srgbClr val="494A4E"/>
                </a:solidFill>
                <a:ea typeface="Pretendard Medium"/>
              </a:rPr>
              <a:t>3</a:t>
            </a:r>
            <a:r>
              <a:rPr lang="ko-KR" altLang="en-US" sz="4500" b="0" i="0" u="none" strike="noStrike" dirty="0">
                <a:solidFill>
                  <a:srgbClr val="494A4E"/>
                </a:solidFill>
                <a:ea typeface="Pretendard Medium"/>
              </a:rPr>
              <a:t>조</a:t>
            </a:r>
            <a:endParaRPr lang="ko-KR" sz="45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응용 </a:t>
            </a:r>
            <a:r>
              <a:rPr lang="en-US" altLang="ko-KR" sz="9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SW</a:t>
            </a:r>
            <a:r>
              <a:rPr lang="en-US" altLang="ko-KR" sz="90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기초 기술 활용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JDK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설치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JDK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C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드라이브에 </a:t>
            </a:r>
            <a:r>
              <a:rPr lang="en-US" altLang="ko-KR" sz="3000" dirty="0">
                <a:solidFill>
                  <a:srgbClr val="494A4E"/>
                </a:solidFill>
                <a:latin typeface="Pretendard Medium"/>
              </a:rPr>
              <a:t>jdk-21.0.2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넣기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다운 받은 </a:t>
            </a:r>
            <a:r>
              <a:rPr lang="en-US" altLang="ko-KR" sz="26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jdk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압축 파일을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우클릭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-&gt;</a:t>
            </a:r>
            <a:r>
              <a:rPr 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연결 프로그램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파일 탐색기 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-&gt; </a:t>
            </a:r>
            <a:r>
              <a:rPr 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jdk-21.0.2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파일을 드래그 후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C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드라이브로 옮기기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52F49-05F0-4ED1-B8E2-345B5022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63" y="1164705"/>
            <a:ext cx="7335274" cy="7449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B224E03-7A4C-49A2-9A49-9E46AB29F7A8}"/>
              </a:ext>
            </a:extLst>
          </p:cNvPr>
          <p:cNvCxnSpPr/>
          <p:nvPr/>
        </p:nvCxnSpPr>
        <p:spPr>
          <a:xfrm>
            <a:off x="2743200" y="4229100"/>
            <a:ext cx="411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9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JDK Path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JDK  Path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설정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JDK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 환경 설정 들어가기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17377"/>
                </a:solidFill>
                <a:latin typeface="Pretendard Regular"/>
              </a:rPr>
              <a:t>Windows key + r :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실행창 열기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실행창에 </a:t>
            </a:r>
            <a:r>
              <a:rPr lang="en-US" altLang="ko-KR" sz="2600" b="0" i="0" u="none" strike="noStrike" dirty="0" err="1">
                <a:solidFill>
                  <a:srgbClr val="717377"/>
                </a:solidFill>
                <a:latin typeface="Pretendard Regular"/>
              </a:rPr>
              <a:t>sysdm.cpl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입력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시스템 속성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고급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환경 변수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시스템 변수에서 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Path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클릭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편집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4B91E3-B533-4114-A60D-6BFE73222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774700"/>
            <a:ext cx="3600000" cy="18589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29CA7C-7C3E-4C72-8958-0ADEEDF42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613" y="3000071"/>
            <a:ext cx="4553585" cy="50584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366EFC-F94E-4CD7-BB31-7D43039CA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039" y="3695700"/>
            <a:ext cx="4544059" cy="50680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3A03E6-0D3C-4696-9960-6B821B7B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019" y="2931965"/>
            <a:ext cx="4258269" cy="48774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3A4AC2-CABF-48BB-B377-64E5BA889C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9869"/>
          <a:stretch/>
        </p:blipFill>
        <p:spPr>
          <a:xfrm>
            <a:off x="3964826" y="770830"/>
            <a:ext cx="4851191" cy="49822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606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JDK Path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JDK Path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설정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JDK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 환경 설정하기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C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드라이브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\jdk-21.0.2\bin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의 주소 복사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환경 변수 편집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새로 만들기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붙여넣기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확인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5973A2-7775-48A3-AB87-74D8903D0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11" y="889000"/>
            <a:ext cx="4191585" cy="33913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F5AE19-4937-48C9-9405-DD6A2D0C16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111" y="4457700"/>
            <a:ext cx="4991797" cy="47250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51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JDK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확인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JDK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확인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JDK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 환경 설정 확인하기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Windows key + r :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실행창 열기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실행창에 </a:t>
            </a:r>
            <a:r>
              <a:rPr lang="en-US" altLang="ko-KR" sz="2600" b="0" i="0" u="none" strike="noStrike" dirty="0" err="1">
                <a:solidFill>
                  <a:srgbClr val="717377"/>
                </a:solidFill>
                <a:latin typeface="Pretendard Regular"/>
              </a:rPr>
              <a:t>cmd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입력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java –version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입력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3871E6-4185-48CD-8120-E661C3FD9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390" y="2676180"/>
            <a:ext cx="6773220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다운로드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다운로드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JDK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 다운로드 경로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구글에 이클립스 다운로드 검색 후 첫번째 클릭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Download Packages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클릭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Eclipse IDE for Enterprise Java and Web Developers -&gt; Windows x84_64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클릭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Download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55DC99-3355-464C-BC66-69AC4870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548" y="1295187"/>
            <a:ext cx="5572903" cy="30484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7A4E54-13C9-497D-8508-FC8425BD1621}"/>
              </a:ext>
            </a:extLst>
          </p:cNvPr>
          <p:cNvCxnSpPr/>
          <p:nvPr/>
        </p:nvCxnSpPr>
        <p:spPr>
          <a:xfrm>
            <a:off x="3657600" y="3771900"/>
            <a:ext cx="129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FFB76AD-043E-4832-8FE5-20ED1218C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07" y="5467084"/>
            <a:ext cx="8154538" cy="38105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604F5E-CE57-45F2-B6E3-EAE9F44E0E93}"/>
              </a:ext>
            </a:extLst>
          </p:cNvPr>
          <p:cNvCxnSpPr/>
          <p:nvPr/>
        </p:nvCxnSpPr>
        <p:spPr>
          <a:xfrm>
            <a:off x="6820433" y="7277100"/>
            <a:ext cx="129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1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설치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C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드라이브에 </a:t>
            </a:r>
            <a:r>
              <a:rPr lang="en-US" altLang="ko-KR" sz="3000" dirty="0">
                <a:solidFill>
                  <a:srgbClr val="494A4E"/>
                </a:solidFill>
                <a:latin typeface="Pretendard Medium"/>
              </a:rPr>
              <a:t>eclipse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넣기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다운 받은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eclipse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압축 파일을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우클릭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-&gt;</a:t>
            </a:r>
            <a:r>
              <a:rPr 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연결 프로그램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파일 탐색기 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-&gt; eclipse</a:t>
            </a:r>
            <a:r>
              <a:rPr 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파일을 드래그 후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C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드라이브로 옮기기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F9C765-2944-492B-BAB7-F6175AE47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679" y="1003300"/>
            <a:ext cx="7468642" cy="56681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796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ECLIPSE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설정</a:t>
            </a:r>
            <a:endParaRPr lang="en-US" altLang="ko-KR" sz="40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ECLIPSE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실행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eclipse.exe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workspace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설정 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C:\Users\Administrator\Downloads\ECL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다운로드 파일에서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ECL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파일로 설정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FB243-8433-4FFF-B810-6F5BE79D2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21" y="1412034"/>
            <a:ext cx="3600000" cy="25792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AF477-9A87-4140-A51A-A2F456F56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1494699"/>
            <a:ext cx="3600000" cy="23973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12DD3A-540A-4EEA-80F0-2441FF20A6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700" y="5110657"/>
            <a:ext cx="7200000" cy="33707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303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ECLIPSE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설정</a:t>
            </a:r>
            <a:endParaRPr lang="en-US" altLang="ko-KR" sz="40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ECLIPSE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기본 설정 확인</a:t>
            </a:r>
            <a:r>
              <a:rPr lang="en-US" sz="3000" dirty="0">
                <a:solidFill>
                  <a:srgbClr val="494A4E"/>
                </a:solidFill>
                <a:latin typeface="Pretendard Medium"/>
              </a:rPr>
              <a:t> 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상단 메뉴에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Window -&gt; Preferences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General -&gt; Workspace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에서 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Text file encoding / Other : UTF-8</a:t>
            </a: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12602B-50DD-4292-91E0-4128EF1BF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00" y="765865"/>
            <a:ext cx="7200000" cy="54017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D25FE4-E973-4693-B5EB-F3A3EF3C5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650" y="3910576"/>
            <a:ext cx="7200000" cy="54322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6BAD09-D970-4B8F-8EB5-83B4DC9FB16E}"/>
              </a:ext>
            </a:extLst>
          </p:cNvPr>
          <p:cNvSpPr/>
          <p:nvPr/>
        </p:nvSpPr>
        <p:spPr>
          <a:xfrm>
            <a:off x="3810000" y="7886700"/>
            <a:ext cx="19812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3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TOMCAT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다운로드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다운로드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Apache Tomcat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Apache Tomcat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사이트 접속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왼쪽 메뉴에서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Download -&gt; Tomcat 9</a:t>
            </a:r>
          </a:p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17377"/>
                </a:solidFill>
                <a:latin typeface="Pretendard Regular"/>
              </a:rPr>
              <a:t>-&gt; 32-bit/64-bit Windows Service Installer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클릭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E6F7DA-AA97-4D79-81F6-0F3EA2899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048" y="1313915"/>
            <a:ext cx="6477904" cy="76591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A91CD7-748A-41A2-BC74-31F72D28A40A}"/>
              </a:ext>
            </a:extLst>
          </p:cNvPr>
          <p:cNvCxnSpPr/>
          <p:nvPr/>
        </p:nvCxnSpPr>
        <p:spPr>
          <a:xfrm>
            <a:off x="4343400" y="8572500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6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TOMCAT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설치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Tomcat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설치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다운로드 완료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apache-tomcat-9.0.108.exe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4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번째 화면이 나올 때까지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Next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HTTP : 8090</a:t>
            </a:r>
            <a:br>
              <a:rPr lang="en-US" altLang="ko-KR" sz="2600" dirty="0">
                <a:solidFill>
                  <a:srgbClr val="717377"/>
                </a:solidFill>
                <a:latin typeface="Pretendard Regular"/>
              </a:rPr>
            </a:b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NAME : admin</a:t>
            </a:r>
            <a:br>
              <a:rPr lang="en-US" altLang="ko-KR" sz="2600" dirty="0">
                <a:solidFill>
                  <a:srgbClr val="717377"/>
                </a:solidFill>
                <a:latin typeface="Pretendard Regular"/>
              </a:rPr>
            </a:b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Password : 1234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파일 위치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: C\jdk-21.0.2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next -&gt; Install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0559E3-97B4-4686-9A30-FEE88DE54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640" y="1104920"/>
            <a:ext cx="3240000" cy="2513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9C069C-B3F4-44AC-BD5D-156C13FEA6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472" y="1105600"/>
            <a:ext cx="3240000" cy="25127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0F2D81-A380-4F38-B337-96304595A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852" y="3996832"/>
            <a:ext cx="3240000" cy="24968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74358-5533-454E-8A0E-E494018541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6826" y="3996832"/>
            <a:ext cx="3240000" cy="25228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CE36F14-A9BF-4AAB-AB18-176161F246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1640" y="6872100"/>
            <a:ext cx="3240000" cy="25156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F684DC-02BA-403B-9C5E-C4054B2402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6220" y="6898176"/>
            <a:ext cx="3240000" cy="24787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53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5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Cisco Packet Tracer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 dirty="0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dirty="0">
                <a:solidFill>
                  <a:srgbClr val="494A4E"/>
                </a:solidFill>
                <a:latin typeface="Pretendard Medium"/>
                <a:ea typeface="Pretendard Medium"/>
              </a:rPr>
              <a:t>JDK, Apache-Tomcat, Eclipse </a:t>
            </a:r>
            <a:r>
              <a:rPr lang="ko-KR" altLang="en-US" sz="3200" dirty="0">
                <a:solidFill>
                  <a:srgbClr val="494A4E"/>
                </a:solidFill>
                <a:latin typeface="Pretendard Medium"/>
                <a:ea typeface="Pretendard Medium"/>
              </a:rPr>
              <a:t>환경 구축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DB&amp;DBMS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정의 </a:t>
            </a:r>
            <a:r>
              <a:rPr lang="en-US" altLang="ko-KR" sz="3200" b="0" i="0" u="none" strike="noStrike" dirty="0">
                <a:solidFill>
                  <a:srgbClr val="494A4E"/>
                </a:solidFill>
                <a:latin typeface="Pretendard Medium"/>
              </a:rPr>
              <a:t>AND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계층형 데이터베이</a:t>
            </a:r>
            <a:r>
              <a:rPr lang="ko-KR" altLang="en-US" sz="3200" dirty="0">
                <a:solidFill>
                  <a:srgbClr val="494A4E"/>
                </a:solidFill>
                <a:latin typeface="Pretendard Medium"/>
              </a:rPr>
              <a:t>스 특징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494A4E"/>
                </a:solidFill>
                <a:latin typeface="Pretendard Medium"/>
              </a:rPr>
              <a:t>Entity-Relationship Diagram </a:t>
            </a: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완성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376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TOMCAT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설치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Tomcat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설치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체크 해제 후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Finish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AA00B7-5C1B-4E16-B24C-4037CF1E0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181" y="3317618"/>
            <a:ext cx="4753638" cy="36771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58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TOMCAT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설정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Tomcat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설정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17377"/>
                </a:solidFill>
                <a:latin typeface="Pretendard Regular"/>
              </a:rPr>
              <a:t>Windows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+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r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실행창에 </a:t>
            </a:r>
            <a:r>
              <a:rPr lang="en-US" altLang="ko-KR" sz="2600" dirty="0" err="1">
                <a:solidFill>
                  <a:srgbClr val="717377"/>
                </a:solidFill>
                <a:latin typeface="Pretendard Regular"/>
              </a:rPr>
              <a:t>services.msc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검색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Apache Tomcat 9.0 Tomcat9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더블 클릭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실행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크롬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</a:rPr>
              <a:t>엣지에서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localhost:8090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검색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화면이 나오면 성공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Apache Tomcat 9.0 Tomcat9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속성 창에서 중지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다시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localhost:8090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검색 후 접속 불가 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정상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8824B1-1147-4F09-B80A-43281B111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022" y="889000"/>
            <a:ext cx="3600000" cy="26394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E0A0B2-2CF0-48EF-902F-386FA6887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750" y="889000"/>
            <a:ext cx="3600000" cy="40672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D74846-D9C6-450F-AA80-3DD0D81FE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000" y="5480799"/>
            <a:ext cx="7200000" cy="374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2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48" y="41815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서버 등록하기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File -&gt; other -&gt; server -&gt; Tomcat v9.0 Server</a:t>
            </a: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Finish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E44EC7-C8E0-4FFB-AE44-D809B9628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89" y="1024835"/>
            <a:ext cx="3600000" cy="27277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6A1521-6D0F-4D4E-8AA2-9A4FA153F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93" y="1024835"/>
            <a:ext cx="3600000" cy="3472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8ED418-D6FD-4513-A797-9C1A0EF868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789" y="4889500"/>
            <a:ext cx="3600000" cy="4103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91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48" y="41815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서버 등록하기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하단에 생긴 서버 더블 클릭 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오른쪽 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Port Number : 8091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입력</a:t>
            </a:r>
            <a:b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</a:b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ctrl + s :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저장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Tomcat Server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</a:rPr>
              <a:t>우클릭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-&gt; Clean -&gt; Ok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971687-8BFC-4848-B705-FF3156588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000" y="876300"/>
            <a:ext cx="7200000" cy="47455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32483A8-4D83-479E-A3BA-04E271159DCF}"/>
              </a:ext>
            </a:extLst>
          </p:cNvPr>
          <p:cNvCxnSpPr/>
          <p:nvPr/>
        </p:nvCxnSpPr>
        <p:spPr>
          <a:xfrm>
            <a:off x="1219200" y="5621887"/>
            <a:ext cx="217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038F90-D55A-41D7-84E2-73070833A391}"/>
              </a:ext>
            </a:extLst>
          </p:cNvPr>
          <p:cNvCxnSpPr>
            <a:cxnSpLocks/>
          </p:cNvCxnSpPr>
          <p:nvPr/>
        </p:nvCxnSpPr>
        <p:spPr>
          <a:xfrm>
            <a:off x="4343400" y="2171700"/>
            <a:ext cx="377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45EA369-4954-4C1D-8436-D6D6015A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000" y="6082887"/>
            <a:ext cx="3600000" cy="32516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369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48" y="41815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서버 시작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정지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서버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</a:rPr>
              <a:t>우클릭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Start =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시작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서버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</a:rPr>
              <a:t>우클릭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Stop =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정지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3C212-498A-48F8-A4DC-22CFD1B38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794" y="876300"/>
            <a:ext cx="3600000" cy="30104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7AF4CB-AD58-4E60-B942-D30AD51DC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7092" y="889000"/>
            <a:ext cx="3600000" cy="32426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2A656D-DAC3-4FD7-8376-BA5DE78A4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870" y="4966077"/>
            <a:ext cx="3600000" cy="4346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260E3F-C2B8-44BA-8CC6-F261C16C5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7092" y="4966077"/>
            <a:ext cx="3600000" cy="3506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93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41815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Web Project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만들기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New -&gt; Dynamic Web Project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Project Name : WEB_PROJECT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Target runtime : Tomcat v9.0 Server at localhost</a:t>
            </a:r>
            <a:br>
              <a:rPr lang="en-US" altLang="ko-KR" sz="2600" dirty="0">
                <a:solidFill>
                  <a:srgbClr val="717377"/>
                </a:solidFill>
                <a:latin typeface="Pretendard Regular"/>
              </a:rPr>
            </a:b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Finish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WEB_PROJECT&gt;</a:t>
            </a:r>
            <a:r>
              <a:rPr lang="en-US" altLang="ko-KR" sz="2600" dirty="0" err="1">
                <a:solidFill>
                  <a:srgbClr val="717377"/>
                </a:solidFill>
                <a:latin typeface="Pretendard Regular"/>
              </a:rPr>
              <a:t>src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&gt;main&gt;webapp&gt;</a:t>
            </a:r>
            <a:r>
              <a:rPr lang="en-US" altLang="ko-KR" sz="2600" dirty="0" err="1">
                <a:solidFill>
                  <a:srgbClr val="717377"/>
                </a:solidFill>
                <a:latin typeface="Pretendard Regular"/>
              </a:rPr>
              <a:t>index.jsp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New -&gt; JSP File 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 File name : index</a:t>
            </a:r>
          </a:p>
          <a:p>
            <a:pPr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EE05D2-D00A-4063-B4B6-88450AF13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000" y="1003300"/>
            <a:ext cx="3600000" cy="31727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50A71A-9A37-41CA-9098-E3F71918A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122" y="1003300"/>
            <a:ext cx="3600000" cy="4010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3F18DA-4766-433D-A922-7AC949628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000" y="5395517"/>
            <a:ext cx="3600000" cy="38881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34E946-8D1E-4987-BFF9-096795AA07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4399" y="5395517"/>
            <a:ext cx="3600000" cy="38823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747D47-60CC-4EDC-AB07-9BAD7C7B1DAE}"/>
              </a:ext>
            </a:extLst>
          </p:cNvPr>
          <p:cNvSpPr/>
          <p:nvPr/>
        </p:nvSpPr>
        <p:spPr>
          <a:xfrm>
            <a:off x="5016122" y="8343900"/>
            <a:ext cx="161327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1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48" y="41815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Web Project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만들기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HTML 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&lt;body&gt;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highlight>
                  <a:srgbClr val="FFFF00"/>
                </a:highlight>
                <a:latin typeface="Pretendard Regular"/>
              </a:rPr>
              <a:t>&lt;h1&gt;HELLO WORLD&lt;/h1&gt;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&lt;!- 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추가 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-&gt;</a:t>
            </a:r>
          </a:p>
          <a:p>
            <a:pPr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&lt;/body&gt;</a:t>
            </a:r>
          </a:p>
          <a:p>
            <a:pPr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실행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D73172-8F1F-41B9-A78D-4182BD9FD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664434"/>
            <a:ext cx="3600000" cy="44501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56388-BA6E-4C87-87CA-BAA4E394C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783" y="2664434"/>
            <a:ext cx="3600000" cy="45133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30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2" y="42683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429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ECLIPSE &amp; TOMCAT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ECLIPSE &amp; TOMCAT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HELLO WORLD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화면에 출력하기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결과 확인하기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06CC38-BAB7-4E98-A5BD-BD82D2420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541550"/>
            <a:ext cx="7200000" cy="4162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83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3657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94450" y="698500"/>
            <a:ext cx="551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DB&amp;DBMS 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정의 </a:t>
            </a:r>
            <a:r>
              <a:rPr lang="en-US" altLang="ko-KR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AND 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계층형 데이터베이</a:t>
            </a:r>
            <a:r>
              <a:rPr lang="ko-KR" altLang="en-US" sz="20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스 특징</a:t>
            </a:r>
            <a:endParaRPr lang="en-US" altLang="ko-KR" sz="2000" b="0" i="0" u="none" strike="noStrike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37414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dirty="0">
                <a:solidFill>
                  <a:srgbClr val="000000"/>
                </a:solidFill>
                <a:latin typeface="Pretendard Bold"/>
              </a:rPr>
              <a:t>DB,DBMS </a:t>
            </a:r>
            <a:r>
              <a:rPr lang="ko-KR" altLang="en-US" sz="9000" dirty="0">
                <a:solidFill>
                  <a:srgbClr val="000000"/>
                </a:solidFill>
                <a:latin typeface="Pretendard Bold"/>
              </a:rPr>
              <a:t>정의 </a:t>
            </a:r>
            <a:r>
              <a:rPr lang="en-US" altLang="ko-KR" sz="9000" dirty="0">
                <a:solidFill>
                  <a:srgbClr val="000000"/>
                </a:solidFill>
                <a:latin typeface="Pretendard Bold"/>
              </a:rPr>
              <a:t>&amp;</a:t>
            </a:r>
          </a:p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latin typeface="Pretendard Bold"/>
              </a:rPr>
              <a:t>계층형 데이터베이스 </a:t>
            </a:r>
            <a:r>
              <a:rPr lang="ko-KR" altLang="en-US" sz="9000" dirty="0">
                <a:solidFill>
                  <a:srgbClr val="000000"/>
                </a:solidFill>
                <a:latin typeface="Pretendard Bold"/>
              </a:rPr>
              <a:t>특징</a:t>
            </a:r>
            <a:r>
              <a:rPr lang="ko-KR" altLang="en-US" sz="9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심예진</a:t>
            </a:r>
            <a:endParaRPr lang="en-US" sz="3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720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DB,DBMS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정의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&amp;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계층형 데이터베이스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E229511-1F9C-4B24-8766-53BC02FEF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957" y="1714500"/>
            <a:ext cx="16142010" cy="51689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81A7C98B-EC72-40ED-83D9-1675B87BB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995" y="7264400"/>
            <a:ext cx="16142010" cy="220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F5B472-6591-4E61-A5A7-1E61D5641BA9}"/>
              </a:ext>
            </a:extLst>
          </p:cNvPr>
          <p:cNvSpPr txBox="1"/>
          <p:nvPr/>
        </p:nvSpPr>
        <p:spPr>
          <a:xfrm>
            <a:off x="1440543" y="2139951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데이터베이스란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?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1459DE2-6C66-4538-AC17-4E7B0F46B374}"/>
              </a:ext>
            </a:extLst>
          </p:cNvPr>
          <p:cNvSpPr txBox="1"/>
          <p:nvPr/>
        </p:nvSpPr>
        <p:spPr>
          <a:xfrm>
            <a:off x="1422400" y="3027278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공용으로 활용하기 위해 통합하여 저장한 운영 데이터의 집합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2E4B42E-93A6-4C4C-9C61-DEFE15D517C5}"/>
              </a:ext>
            </a:extLst>
          </p:cNvPr>
          <p:cNvSpPr txBox="1"/>
          <p:nvPr/>
        </p:nvSpPr>
        <p:spPr>
          <a:xfrm>
            <a:off x="1422400" y="4602844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32090739-197C-43A7-B9DC-DC21B5198E31}"/>
              </a:ext>
            </a:extLst>
          </p:cNvPr>
          <p:cNvSpPr txBox="1"/>
          <p:nvPr/>
        </p:nvSpPr>
        <p:spPr>
          <a:xfrm>
            <a:off x="1422400" y="395514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ea typeface="Pretendard Medium"/>
              </a:rPr>
              <a:t>계층형 데이터베이스의 특징</a:t>
            </a:r>
            <a:endParaRPr lang="en-US" sz="3000" b="0" i="0" u="none" strike="noStrike" dirty="0">
              <a:latin typeface="Pretendard Medium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A1AC388-8218-4635-B496-CBCDC2F8693B}"/>
              </a:ext>
            </a:extLst>
          </p:cNvPr>
          <p:cNvSpPr txBox="1"/>
          <p:nvPr/>
        </p:nvSpPr>
        <p:spPr>
          <a:xfrm>
            <a:off x="1422400" y="4623088"/>
            <a:ext cx="15113000" cy="18645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0" i="0" u="none" strike="noStrike" dirty="0">
                <a:solidFill>
                  <a:srgbClr val="707276"/>
                </a:solidFill>
                <a:latin typeface="Pretendard Regular"/>
                <a:ea typeface="Pretendard Regular"/>
              </a:rPr>
              <a:t>한 레코드는 필드로 구성되며 다른 레코드들의 포인터로 구성</a:t>
            </a:r>
            <a:endParaRPr lang="en-US" altLang="ko-KR" sz="2400" b="0" i="0" u="none" strike="noStrike" dirty="0">
              <a:solidFill>
                <a:srgbClr val="707276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707276"/>
                </a:solidFill>
                <a:latin typeface="Pretendard Regular"/>
                <a:ea typeface="Pretendard Regular"/>
              </a:rPr>
              <a:t>빠른 접근 속도</a:t>
            </a:r>
            <a:endParaRPr lang="en-US" altLang="ko-KR" sz="2400" dirty="0">
              <a:solidFill>
                <a:srgbClr val="707276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0" i="0" u="none" strike="noStrike" dirty="0">
                <a:solidFill>
                  <a:srgbClr val="707276"/>
                </a:solidFill>
                <a:latin typeface="Pretendard Regular"/>
                <a:ea typeface="Pretendard Regular"/>
              </a:rPr>
              <a:t>데이터 변화에 대한 유연성 낮음</a:t>
            </a:r>
            <a:endParaRPr lang="en-US" sz="2400" b="0" i="0" u="none" strike="noStrike" dirty="0">
              <a:solidFill>
                <a:srgbClr val="707276"/>
              </a:solidFill>
              <a:latin typeface="Pretendard Regular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9E2CA37F-8A35-4353-9068-4F32A46AA32C}"/>
              </a:ext>
            </a:extLst>
          </p:cNvPr>
          <p:cNvSpPr txBox="1"/>
          <p:nvPr/>
        </p:nvSpPr>
        <p:spPr>
          <a:xfrm>
            <a:off x="1422400" y="7636473"/>
            <a:ext cx="10934338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DBMS(Database Management System)</a:t>
            </a:r>
            <a:endParaRPr lang="ko-KR" sz="40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2CE2316D-D4ED-4AB3-BB8E-4EBA6E07DF8F}"/>
              </a:ext>
            </a:extLst>
          </p:cNvPr>
          <p:cNvSpPr txBox="1"/>
          <p:nvPr/>
        </p:nvSpPr>
        <p:spPr>
          <a:xfrm>
            <a:off x="1440543" y="8564980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다수의 응용소프트웨어 및 사용자가 데이터베이스에 접근하여 원활하게 사용할 수 있도록 중간에서 관리해주는 시스템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8552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/>
              </a:rPr>
              <a:t>Cisco Packet Tracer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 dirty="0">
                <a:solidFill>
                  <a:srgbClr val="000000"/>
                </a:solidFill>
                <a:latin typeface="Pretendard Bold"/>
              </a:rPr>
              <a:t>Cisco Packet Tracer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95D06-0C28-439A-AFD7-AC8266D3910F}"/>
              </a:ext>
            </a:extLst>
          </p:cNvPr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최승호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심예진</a:t>
            </a:r>
            <a:endParaRPr lang="en-US" sz="3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80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8552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76571" y="673100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Entity-Relationship Diagram 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완성</a:t>
            </a:r>
            <a:endParaRPr lang="en-US" altLang="ko-KR" sz="2000" b="0" i="0" u="none" strike="noStrike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 dirty="0">
                <a:solidFill>
                  <a:srgbClr val="000000"/>
                </a:solidFill>
                <a:latin typeface="Pretendard Bold"/>
              </a:rPr>
              <a:t>Entity-Relationship </a:t>
            </a:r>
          </a:p>
          <a:p>
            <a:pPr lvl="0" algn="l">
              <a:lnSpc>
                <a:spcPct val="99600"/>
              </a:lnSpc>
            </a:pPr>
            <a:r>
              <a:rPr lang="en-US" sz="9000" dirty="0">
                <a:solidFill>
                  <a:srgbClr val="000000"/>
                </a:solidFill>
                <a:latin typeface="Pretendard Bold"/>
              </a:rPr>
              <a:t>Diagram </a:t>
            </a:r>
            <a:r>
              <a:rPr lang="ko-KR" altLang="en-US" sz="9000" dirty="0">
                <a:solidFill>
                  <a:srgbClr val="000000"/>
                </a:solidFill>
                <a:latin typeface="Pretendard Bold"/>
              </a:rPr>
              <a:t>구축</a:t>
            </a: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3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조 장지원 </a:t>
            </a:r>
            <a:endParaRPr lang="en-US" sz="3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79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1186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DB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명 </a:t>
            </a:r>
            <a:r>
              <a:rPr lang="en-US" altLang="ko-KR" sz="2000" b="0" i="0" u="none" strike="noStrike" dirty="0" err="1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ShopDB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로 명명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F94FD-31EC-4F53-832B-E98470588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905217"/>
            <a:ext cx="15315552" cy="64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1186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38950" y="713014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테이블 생성 및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관계선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연결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3040E2C-3695-4B27-9E31-6B29F87C08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3" y="2022889"/>
            <a:ext cx="16982994" cy="67782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0805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FK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열 옵션 </a:t>
            </a:r>
            <a:r>
              <a:rPr lang="en-US" altLang="ko-KR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CASCADE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로 변경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0F9F4-67D9-450D-908E-E532CD228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841500"/>
            <a:ext cx="16081911" cy="2186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F57678-1034-44F4-9E1A-4DE607CC0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0" y="4963651"/>
            <a:ext cx="16081910" cy="25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모든 열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NOT NULL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설정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5CF3B8-E23B-480E-A8AE-0E5C94962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676400"/>
            <a:ext cx="12473780" cy="2247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D8EDA3-94E3-42F0-85DB-3914DF76F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6" y="4254500"/>
            <a:ext cx="12553443" cy="228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3CFC7F-0D90-43C3-9737-9B94C95EA5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9" y="6819900"/>
            <a:ext cx="1258808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48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89027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DB / TABLE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구축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- 1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FD14E3-6207-4FC1-B8A9-F6C83B2F6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32737"/>
            <a:ext cx="8979452" cy="7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0805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DB / TABLE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구축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- 2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2320D2-71EB-447E-8138-38F593777E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8" y="7323005"/>
            <a:ext cx="9243636" cy="6962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1CACDB-A9D4-4F0D-908B-2970A2490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8" y="1866900"/>
            <a:ext cx="2243601" cy="209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B1ED0B-BEFD-49D4-BCB8-2602953E9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1893047"/>
            <a:ext cx="6691606" cy="7363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DE5DEB-73E6-4528-A2A3-51B77450C2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3" y="2357054"/>
            <a:ext cx="6691606" cy="109462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CEF89A-5C5D-47D4-BF3A-AB98D5D450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27" y="6626731"/>
            <a:ext cx="5412546" cy="6962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F387695-9EA4-4F75-BF28-BA43ABC00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27" y="4287605"/>
            <a:ext cx="5532233" cy="6042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69ED1B0-C623-424B-8312-BCD4A00188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27" y="4932435"/>
            <a:ext cx="8453680" cy="10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9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0" y="1873738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1550" y="1873738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400" y="1873738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3450" y="1524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Cisco Packet Tracer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497568"/>
            <a:ext cx="11709400" cy="1220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500" b="0" i="0" u="none" strike="noStrike" dirty="0">
                <a:latin typeface="Pretendard Medium"/>
              </a:rPr>
              <a:t>01 </a:t>
            </a:r>
            <a:r>
              <a:rPr lang="en-US" altLang="ko-KR" sz="4500" b="0" i="0" u="none" strike="noStrike" dirty="0">
                <a:latin typeface="Pretendard Medium"/>
              </a:rPr>
              <a:t>Cisco Packet Tracer </a:t>
            </a:r>
          </a:p>
          <a:p>
            <a:pPr lvl="0" algn="l">
              <a:lnSpc>
                <a:spcPct val="99600"/>
              </a:lnSpc>
            </a:pPr>
            <a:endParaRPr lang="en-US" sz="4500" b="0" i="0" u="none" strike="noStrike" dirty="0"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19ADE3-7E66-4D8D-B2B6-3F204B93E2AC}"/>
              </a:ext>
            </a:extLst>
          </p:cNvPr>
          <p:cNvSpPr txBox="1"/>
          <p:nvPr/>
        </p:nvSpPr>
        <p:spPr>
          <a:xfrm>
            <a:off x="812800" y="2552700"/>
            <a:ext cx="741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Pretendard Medium"/>
              </a:rPr>
              <a:t>1. </a:t>
            </a:r>
            <a:r>
              <a:rPr lang="ko-KR" altLang="en-US" dirty="0">
                <a:ea typeface="Pretendard Medium"/>
              </a:rPr>
              <a:t>다음 이미지를 참고하여 </a:t>
            </a:r>
            <a:r>
              <a:rPr lang="ko-KR" altLang="en-US" dirty="0" err="1">
                <a:ea typeface="Pretendard Medium"/>
              </a:rPr>
              <a:t>호스트간에</a:t>
            </a:r>
            <a:r>
              <a:rPr lang="ko-KR" altLang="en-US" dirty="0">
                <a:ea typeface="Pretendard Medium"/>
              </a:rPr>
              <a:t> 통신이 될 수 있도록 적절히 라우팅 하세요</a:t>
            </a:r>
            <a:r>
              <a:rPr lang="en-US" altLang="ko-KR" dirty="0">
                <a:ea typeface="Pretendard Medium"/>
              </a:rPr>
              <a:t>.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DD317A-654F-40F0-8F84-76150F9F3F78}"/>
              </a:ext>
            </a:extLst>
          </p:cNvPr>
          <p:cNvSpPr txBox="1"/>
          <p:nvPr/>
        </p:nvSpPr>
        <p:spPr>
          <a:xfrm>
            <a:off x="1117600" y="8563570"/>
            <a:ext cx="673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Stub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Router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에는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 Routing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을 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Stub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이 아닌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Router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에서는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 Routing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하지 않습니다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Routing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은 </a:t>
            </a:r>
            <a:r>
              <a:rPr lang="en-US" altLang="ko-KR" dirty="0">
                <a:solidFill>
                  <a:srgbClr val="002060"/>
                </a:solidFill>
                <a:latin typeface="Pretendard Medium" panose="020B0600000101010101" charset="-127"/>
                <a:ea typeface="Pretendard Medium" panose="020B0600000101010101" charset="-127"/>
              </a:rPr>
              <a:t>Default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or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Static Routing</a:t>
            </a:r>
            <a:r>
              <a:rPr lang="en-US" altLang="ko-KR" dirty="0">
                <a:solidFill>
                  <a:srgbClr val="00B05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만으로 구성합니다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E726C17-5F8C-45A7-B7A7-1676D6C58D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442"/>
          <a:stretch/>
        </p:blipFill>
        <p:spPr>
          <a:xfrm>
            <a:off x="1022349" y="3086100"/>
            <a:ext cx="6851649" cy="49246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492506-2D1B-49F8-A88F-7DB4E6F5BCAB}"/>
              </a:ext>
            </a:extLst>
          </p:cNvPr>
          <p:cNvSpPr txBox="1"/>
          <p:nvPr/>
        </p:nvSpPr>
        <p:spPr>
          <a:xfrm>
            <a:off x="8305800" y="8515171"/>
            <a:ext cx="920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Medium" panose="020B0600000101010101" charset="-127"/>
                <a:ea typeface="Pretendard Medium" panose="020B0600000101010101" charset="-127"/>
              </a:rPr>
              <a:t>X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로 표시된 부분은 </a:t>
            </a:r>
            <a:r>
              <a:rPr lang="ko-KR" altLang="en-US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라우터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의 숫자를 넣습니다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.(10.10.10.X/24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는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R2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라우터에는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10.10.10.2/24)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RIPv2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로 </a:t>
            </a:r>
            <a:r>
              <a:rPr lang="ko-KR" altLang="en-US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라우팅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합니다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최종확인은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PC0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나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PC1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Web Browser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hlinkClick r:id="rId12"/>
              </a:rPr>
              <a:t>www.google.com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입력 시 페이지 출력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    </a:t>
            </a:r>
            <a:r>
              <a:rPr lang="en-US" altLang="ko-KR" u="sng" dirty="0">
                <a:latin typeface="Pretendard Medium" panose="020B0600000101010101" charset="-127"/>
                <a:ea typeface="Pretendard Medium" panose="020B0600000101010101" charset="-127"/>
              </a:rPr>
              <a:t>Command Prompt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에서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hlinkClick r:id="rId13"/>
              </a:rPr>
              <a:t>ftp.google.com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입력 시 접속 가능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A565A23-138F-44B2-9C4D-05052040FA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2552700"/>
            <a:ext cx="9207500" cy="58224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Cisco Packet Tracer 01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1550" y="7886698"/>
            <a:ext cx="3321052" cy="14773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b="1" u="sng" dirty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Default </a:t>
            </a:r>
            <a:r>
              <a:rPr lang="ko-KR" altLang="en-US" b="1" u="sng" dirty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설정</a:t>
            </a:r>
            <a:endParaRPr lang="en-US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latin typeface="Pretendard Regular"/>
              </a:rPr>
              <a:t>Route0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latin typeface="Pretendard Regular"/>
              </a:rPr>
              <a:t>Network : 0.0.0.0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etendard Regular"/>
              </a:rPr>
              <a:t>Mask : 0.0.0.0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Pretendard Regular"/>
              </a:rPr>
              <a:t>Next Hop : 1.1.12.2</a:t>
            </a:r>
            <a:endParaRPr lang="en-US" b="0" i="0" u="none" strike="noStrike" dirty="0">
              <a:latin typeface="Pretendard Regula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57EE7E-6B5E-43DB-84CD-AFCE8C0A7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4" y="439455"/>
            <a:ext cx="7821116" cy="3484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50A710-EAB2-4C98-B667-EFE1BC156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923954"/>
            <a:ext cx="4279901" cy="23494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913B45-0B8A-435B-A71D-A9C4C3D5A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1" y="3923953"/>
            <a:ext cx="4203698" cy="2349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43D190-F6C5-438B-B260-7D1A6412DFB2}"/>
              </a:ext>
            </a:extLst>
          </p:cNvPr>
          <p:cNvSpPr txBox="1"/>
          <p:nvPr/>
        </p:nvSpPr>
        <p:spPr>
          <a:xfrm>
            <a:off x="457196" y="6204030"/>
            <a:ext cx="427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  </a:t>
            </a:r>
            <a:r>
              <a:rPr lang="en-US" altLang="ko-KR" b="1" u="sng" dirty="0">
                <a:ea typeface="Pretendard Medium"/>
              </a:rPr>
              <a:t>Router0(Default)</a:t>
            </a:r>
            <a:endParaRPr lang="ko-KR" altLang="en-US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E1E2A-4BD6-49CD-B253-F5B04B5CAC6D}"/>
              </a:ext>
            </a:extLst>
          </p:cNvPr>
          <p:cNvSpPr txBox="1"/>
          <p:nvPr/>
        </p:nvSpPr>
        <p:spPr>
          <a:xfrm>
            <a:off x="806450" y="660400"/>
            <a:ext cx="109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>
                <a:ea typeface="Pretendard Medium"/>
              </a:rPr>
              <a:t>풀이</a:t>
            </a:r>
            <a:endParaRPr lang="ko-KR" altLang="en-US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7E04C-42AF-40B3-8574-0268486EEEE4}"/>
              </a:ext>
            </a:extLst>
          </p:cNvPr>
          <p:cNvSpPr txBox="1"/>
          <p:nvPr/>
        </p:nvSpPr>
        <p:spPr>
          <a:xfrm>
            <a:off x="4737099" y="6222322"/>
            <a:ext cx="413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a typeface="Pretendard Medium"/>
              </a:rPr>
              <a:t>                         </a:t>
            </a:r>
            <a:r>
              <a:rPr lang="en-US" altLang="ko-KR" b="1" u="sng" dirty="0">
                <a:ea typeface="Pretendard Medium"/>
              </a:rPr>
              <a:t>Router3(Default)</a:t>
            </a:r>
            <a:endParaRPr lang="ko-KR" altLang="en-US" b="1" u="sng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EFB5FC-717F-4E98-BE24-E04BDDA3A0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1" y="1333501"/>
            <a:ext cx="4045848" cy="3962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7B70DA-D547-429C-9F0F-D2344B867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049" y="1333500"/>
            <a:ext cx="4056750" cy="3962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841526-EC2A-46D4-9D8B-6DA6B401AADE}"/>
              </a:ext>
            </a:extLst>
          </p:cNvPr>
          <p:cNvSpPr txBox="1"/>
          <p:nvPr/>
        </p:nvSpPr>
        <p:spPr>
          <a:xfrm>
            <a:off x="9334500" y="5295901"/>
            <a:ext cx="404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 </a:t>
            </a:r>
            <a:r>
              <a:rPr lang="en-US" altLang="ko-KR" b="1" u="sng" dirty="0">
                <a:ea typeface="Pretendard Medium"/>
              </a:rPr>
              <a:t>Router1(Static)</a:t>
            </a:r>
            <a:endParaRPr lang="ko-KR" altLang="en-US" b="1" u="sn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D50C41-5461-45D7-8C16-BB55B039CA41}"/>
              </a:ext>
            </a:extLst>
          </p:cNvPr>
          <p:cNvSpPr txBox="1"/>
          <p:nvPr/>
        </p:nvSpPr>
        <p:spPr>
          <a:xfrm>
            <a:off x="13774048" y="5295901"/>
            <a:ext cx="404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94A4E"/>
                </a:solidFill>
                <a:ea typeface="Pretendard Medium"/>
              </a:rPr>
              <a:t>                       </a:t>
            </a:r>
            <a:r>
              <a:rPr lang="en-US" altLang="ko-KR" b="1" u="sng" dirty="0">
                <a:ea typeface="Pretendard Medium"/>
              </a:rPr>
              <a:t>Router2(Static)</a:t>
            </a:r>
            <a:endParaRPr lang="ko-KR" altLang="en-US" b="1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1352F2-C178-4613-B7AE-FD8AB48BEFA4}"/>
              </a:ext>
            </a:extLst>
          </p:cNvPr>
          <p:cNvSpPr txBox="1"/>
          <p:nvPr/>
        </p:nvSpPr>
        <p:spPr>
          <a:xfrm>
            <a:off x="9801225" y="6573362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9E2763-66B0-48E8-94DA-156C5F809134}"/>
              </a:ext>
            </a:extLst>
          </p:cNvPr>
          <p:cNvSpPr/>
          <p:nvPr/>
        </p:nvSpPr>
        <p:spPr>
          <a:xfrm>
            <a:off x="5103587" y="7886700"/>
            <a:ext cx="3337785" cy="15023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7BE6C0-7899-49E0-B685-99BFC71F0FB0}"/>
              </a:ext>
            </a:extLst>
          </p:cNvPr>
          <p:cNvSpPr txBox="1"/>
          <p:nvPr/>
        </p:nvSpPr>
        <p:spPr>
          <a:xfrm>
            <a:off x="5105400" y="7899221"/>
            <a:ext cx="3335972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b="1" u="sng" dirty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Default </a:t>
            </a:r>
            <a:r>
              <a:rPr lang="ko-KR" altLang="en-US" b="1" u="sng" dirty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설정</a:t>
            </a:r>
            <a:endParaRPr lang="en-US" altLang="ko-KR" sz="18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latin typeface="Pretendard Regular"/>
              </a:rPr>
              <a:t>Route3 </a:t>
            </a:r>
            <a:endParaRPr lang="en-US" altLang="ko-KR" sz="1800" dirty="0">
              <a:latin typeface="Pretendard Regular"/>
            </a:endParaRP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latin typeface="Pretendard Regular"/>
              </a:rPr>
              <a:t>Network : 0.0.0.0</a:t>
            </a: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Pretendard Regular"/>
              </a:rPr>
              <a:t>Mask : 0.0.0.0</a:t>
            </a:r>
          </a:p>
          <a:p>
            <a:pPr marL="285750" lvl="0" indent="-28575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Pretendard Regular"/>
              </a:rPr>
              <a:t>Next Hop : 1.1.34.1</a:t>
            </a:r>
            <a:endParaRPr lang="en-US" altLang="ko-KR" sz="1800" b="0" i="0" u="none" strike="noStrike" dirty="0">
              <a:latin typeface="Pretendard Regular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4D0C4C9-F650-4146-A029-CC354E936B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738" y="6534151"/>
            <a:ext cx="3371850" cy="13525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0E44219-2416-4C76-ADD2-D83E9CCA49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8097" y="6537775"/>
            <a:ext cx="3343275" cy="134892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31B8F8-60AF-4CC7-A4D9-B9356A032EC5}"/>
              </a:ext>
            </a:extLst>
          </p:cNvPr>
          <p:cNvSpPr/>
          <p:nvPr/>
        </p:nvSpPr>
        <p:spPr>
          <a:xfrm>
            <a:off x="920752" y="7886700"/>
            <a:ext cx="3371849" cy="15023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81214B-F09A-4ED8-BD5F-461A153860E2}"/>
              </a:ext>
            </a:extLst>
          </p:cNvPr>
          <p:cNvSpPr txBox="1"/>
          <p:nvPr/>
        </p:nvSpPr>
        <p:spPr>
          <a:xfrm>
            <a:off x="9380310" y="7291388"/>
            <a:ext cx="4000037" cy="2492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1200" b="1" u="sng" dirty="0">
                <a:solidFill>
                  <a:srgbClr val="FF0000"/>
                </a:solidFill>
                <a:ea typeface="Pretendard Medium"/>
              </a:rPr>
              <a:t>Static </a:t>
            </a:r>
            <a:r>
              <a:rPr lang="ko-KR" altLang="en-US" sz="1200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200" b="0" i="0" u="none" strike="noStrike" dirty="0">
                <a:latin typeface="Pretendard Regular"/>
              </a:rPr>
              <a:t>Route1 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192.168.10.0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1.1.12.1</a:t>
            </a:r>
          </a:p>
          <a:p>
            <a:r>
              <a:rPr lang="en-US" altLang="ko-KR" sz="1200" b="0" i="0" u="none" strike="noStrike" dirty="0">
                <a:latin typeface="Pretendard Regular"/>
              </a:rPr>
              <a:t>2.   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192.168.20.0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1.1.12.1</a:t>
            </a:r>
          </a:p>
          <a:p>
            <a:r>
              <a:rPr lang="en-US" altLang="ko-KR" sz="1200" dirty="0">
                <a:latin typeface="Pretendard Regular"/>
              </a:rPr>
              <a:t>3</a:t>
            </a:r>
            <a:r>
              <a:rPr lang="en-US" altLang="ko-KR" sz="1200" b="0" i="0" u="none" strike="noStrike" dirty="0">
                <a:latin typeface="Pretendard Regular"/>
              </a:rPr>
              <a:t>.</a:t>
            </a:r>
            <a:r>
              <a:rPr lang="en-US" altLang="ko-KR" sz="1200" dirty="0">
                <a:latin typeface="Pretendard Regular"/>
              </a:rPr>
              <a:t>   </a:t>
            </a:r>
            <a:r>
              <a:rPr lang="en-US" altLang="ko-KR" sz="1200" b="0" i="0" u="none" strike="noStrike" dirty="0">
                <a:latin typeface="Pretendard Regular"/>
              </a:rPr>
              <a:t>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192.168.30.0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  <a:endParaRPr lang="en-US" altLang="ko-KR" sz="1200" b="0" i="0" u="none" strike="noStrike" dirty="0">
              <a:latin typeface="Pretendard Regular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041CA4B-E468-4D3A-BCEB-280CE5833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80312" y="5776913"/>
            <a:ext cx="4000038" cy="15144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C807093-2FC2-40F4-B8D3-50623625DB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74048" y="5782916"/>
            <a:ext cx="4044051" cy="153352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26917A-9F09-45F7-A961-5BD0A2976DF0}"/>
              </a:ext>
            </a:extLst>
          </p:cNvPr>
          <p:cNvSpPr/>
          <p:nvPr/>
        </p:nvSpPr>
        <p:spPr>
          <a:xfrm>
            <a:off x="13793094" y="7316441"/>
            <a:ext cx="3988925" cy="246793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DE3F9D-C851-4FF6-AF68-A4F5D6D34171}"/>
              </a:ext>
            </a:extLst>
          </p:cNvPr>
          <p:cNvSpPr/>
          <p:nvPr/>
        </p:nvSpPr>
        <p:spPr>
          <a:xfrm>
            <a:off x="9391423" y="7316441"/>
            <a:ext cx="3988926" cy="246793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EAF354-4FD1-4DDB-9384-8C36169323D6}"/>
              </a:ext>
            </a:extLst>
          </p:cNvPr>
          <p:cNvSpPr txBox="1"/>
          <p:nvPr/>
        </p:nvSpPr>
        <p:spPr>
          <a:xfrm>
            <a:off x="13793094" y="7316441"/>
            <a:ext cx="398892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1200" b="1" u="sng" dirty="0">
                <a:solidFill>
                  <a:srgbClr val="FF0000"/>
                </a:solidFill>
                <a:ea typeface="Pretendard Medium"/>
              </a:rPr>
              <a:t>Static </a:t>
            </a:r>
            <a:r>
              <a:rPr lang="ko-KR" altLang="en-US" sz="1200" b="1" u="sng" dirty="0">
                <a:solidFill>
                  <a:srgbClr val="FF0000"/>
                </a:solidFill>
                <a:ea typeface="Pretendard Medium"/>
              </a:rPr>
              <a:t>설정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altLang="ko-KR" sz="1200" b="0" i="0" u="none" strike="noStrike" dirty="0">
                <a:latin typeface="Pretendard Regular"/>
              </a:rPr>
              <a:t>Route1 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192.168.10.0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</a:p>
          <a:p>
            <a:r>
              <a:rPr lang="en-US" altLang="ko-KR" sz="1200" b="0" i="0" u="none" strike="noStrike" dirty="0">
                <a:latin typeface="Pretendard Regular"/>
              </a:rPr>
              <a:t>2.   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192.168.20.0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1.1.23.1</a:t>
            </a:r>
          </a:p>
          <a:p>
            <a:r>
              <a:rPr lang="en-US" altLang="ko-KR" sz="1200" dirty="0">
                <a:latin typeface="Pretendard Regular"/>
              </a:rPr>
              <a:t>3</a:t>
            </a:r>
            <a:r>
              <a:rPr lang="en-US" altLang="ko-KR" sz="1200" b="0" i="0" u="none" strike="noStrike" dirty="0">
                <a:latin typeface="Pretendard Regular"/>
              </a:rPr>
              <a:t>.</a:t>
            </a:r>
            <a:r>
              <a:rPr lang="en-US" altLang="ko-KR" sz="1200" dirty="0">
                <a:latin typeface="Pretendard Regular"/>
              </a:rPr>
              <a:t>   </a:t>
            </a:r>
            <a:r>
              <a:rPr lang="en-US" altLang="ko-KR" sz="1200" b="0" i="0" u="none" strike="noStrike" dirty="0">
                <a:latin typeface="Pretendard Regular"/>
              </a:rPr>
              <a:t> Route1</a:t>
            </a:r>
            <a:endParaRPr lang="en-US" altLang="ko-KR" sz="1200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latin typeface="Pretendard Regular"/>
              </a:rPr>
              <a:t>Network : </a:t>
            </a:r>
            <a:r>
              <a:rPr lang="en-US" altLang="ko-KR" sz="1200" dirty="0">
                <a:latin typeface="Pretendard Regular"/>
              </a:rPr>
              <a:t>192.168.30.0</a:t>
            </a:r>
            <a:endParaRPr lang="en-US" altLang="ko-KR" sz="1200" b="0" i="0" u="none" strike="noStrike" dirty="0">
              <a:latin typeface="Pretendard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Mask :255.255.255.0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Regular"/>
              </a:rPr>
              <a:t>Next Hop : 1.1.34.1</a:t>
            </a:r>
            <a:endParaRPr lang="en-US" altLang="ko-KR" sz="1200" b="0" i="0" u="none" strike="noStrike" dirty="0"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18152"/>
            <a:ext cx="85090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/>
              </a:rPr>
              <a:t>Cisco Packet Tracer 02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17100" y="15113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Cisco Packet Tracer 02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77400" y="2402319"/>
            <a:ext cx="3386076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PC0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0173" y="2863205"/>
            <a:ext cx="3253303" cy="2280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[Web Brower]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www.google.com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입력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                 </a:t>
            </a:r>
            <a:r>
              <a:rPr lang="ko-KR" altLang="en-US" sz="20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출력결과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D80166-0E33-4696-B048-FC500E0F75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50" t="13765" r="37083" b="42531"/>
          <a:stretch/>
        </p:blipFill>
        <p:spPr>
          <a:xfrm>
            <a:off x="457200" y="1079500"/>
            <a:ext cx="8440392" cy="3606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462B50-4294-4C19-B88D-2E1582446E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167" t="10617" r="7639" b="42346"/>
          <a:stretch/>
        </p:blipFill>
        <p:spPr>
          <a:xfrm>
            <a:off x="13063476" y="2112818"/>
            <a:ext cx="4672691" cy="43849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2AC77A-E322-4527-AE2C-D65D1837E2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0" t="57924" r="76736" b="18372"/>
          <a:stretch/>
        </p:blipFill>
        <p:spPr>
          <a:xfrm>
            <a:off x="592819" y="4762500"/>
            <a:ext cx="4082596" cy="2438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155617-1D67-495F-A458-65C8A003ED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334" t="10371" r="8264" b="42222"/>
          <a:stretch/>
        </p:blipFill>
        <p:spPr>
          <a:xfrm>
            <a:off x="9520096" y="5195674"/>
            <a:ext cx="4767118" cy="44757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A3361EE-8C59-48B3-9A28-23C02202B1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26" t="57901" r="54560" b="18395"/>
          <a:stretch/>
        </p:blipFill>
        <p:spPr>
          <a:xfrm>
            <a:off x="4737100" y="4762500"/>
            <a:ext cx="4025900" cy="24384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54CB32D-9E8A-4A17-9E88-138CD99A3E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674" t="57945" r="32646" b="18352"/>
          <a:stretch/>
        </p:blipFill>
        <p:spPr>
          <a:xfrm>
            <a:off x="710706" y="7281139"/>
            <a:ext cx="3964709" cy="24384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DF5DAF-13A5-4FC2-A41E-9D9481D46A5E}"/>
              </a:ext>
            </a:extLst>
          </p:cNvPr>
          <p:cNvSpPr/>
          <p:nvPr/>
        </p:nvSpPr>
        <p:spPr>
          <a:xfrm>
            <a:off x="667905" y="4762500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BE4421-846A-440C-A803-9FE3FBD47A50}"/>
              </a:ext>
            </a:extLst>
          </p:cNvPr>
          <p:cNvSpPr/>
          <p:nvPr/>
        </p:nvSpPr>
        <p:spPr>
          <a:xfrm>
            <a:off x="4757882" y="4762500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C4D86B-CAB6-44CC-938D-E6B9B0C87278}"/>
              </a:ext>
            </a:extLst>
          </p:cNvPr>
          <p:cNvSpPr/>
          <p:nvPr/>
        </p:nvSpPr>
        <p:spPr>
          <a:xfrm>
            <a:off x="667905" y="7281139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3AF4402-73AC-46DF-B946-67C89A6E5208}"/>
              </a:ext>
            </a:extLst>
          </p:cNvPr>
          <p:cNvCxnSpPr/>
          <p:nvPr/>
        </p:nvCxnSpPr>
        <p:spPr>
          <a:xfrm>
            <a:off x="12268200" y="4229100"/>
            <a:ext cx="6858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70ADAFDA-01FC-40E3-9FB6-862C1EF83D67}"/>
              </a:ext>
            </a:extLst>
          </p:cNvPr>
          <p:cNvSpPr txBox="1"/>
          <p:nvPr/>
        </p:nvSpPr>
        <p:spPr>
          <a:xfrm>
            <a:off x="14432024" y="6667500"/>
            <a:ext cx="3386076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PC1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5FBD85B8-D51E-4539-BBCE-6DCFF73E67E1}"/>
              </a:ext>
            </a:extLst>
          </p:cNvPr>
          <p:cNvSpPr txBox="1"/>
          <p:nvPr/>
        </p:nvSpPr>
        <p:spPr>
          <a:xfrm>
            <a:off x="14546118" y="7200900"/>
            <a:ext cx="3253303" cy="2280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[Command Prompt]</a:t>
            </a:r>
          </a:p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ftp ftp.google.com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입력</a:t>
            </a:r>
            <a:endParaRPr lang="en-US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                 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       </a:t>
            </a:r>
            <a:r>
              <a:rPr lang="ko-KR" altLang="en-US" sz="20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출력결과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EEA8E86-18D5-4BDD-8E41-A97B64696CF8}"/>
              </a:ext>
            </a:extLst>
          </p:cNvPr>
          <p:cNvCxnSpPr>
            <a:cxnSpLocks/>
          </p:cNvCxnSpPr>
          <p:nvPr/>
        </p:nvCxnSpPr>
        <p:spPr>
          <a:xfrm flipH="1">
            <a:off x="14401800" y="8572500"/>
            <a:ext cx="670297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50E08E29-E224-4A59-804D-20E42ED9DDC8}"/>
              </a:ext>
            </a:extLst>
          </p:cNvPr>
          <p:cNvSpPr txBox="1"/>
          <p:nvPr/>
        </p:nvSpPr>
        <p:spPr>
          <a:xfrm>
            <a:off x="2382278" y="546100"/>
            <a:ext cx="4715248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Cisco Packet Tracer 02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95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8552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JDK, ECLIPSE, TOMCA</a:t>
            </a:r>
            <a:r>
              <a:rPr lang="en-US" sz="2000" dirty="0">
                <a:solidFill>
                  <a:srgbClr val="FFFFFF"/>
                </a:solidFill>
                <a:latin typeface="Pretendard Light"/>
              </a:rPr>
              <a:t>T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 환경 구축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dirty="0">
                <a:solidFill>
                  <a:srgbClr val="000000"/>
                </a:solidFill>
                <a:latin typeface="Pretendard Bold"/>
                <a:ea typeface="Pretendard Bold"/>
              </a:rPr>
              <a:t>JDK, ECLIPSE, TOMCAT </a:t>
            </a:r>
            <a:r>
              <a:rPr lang="ko-KR" altLang="en-US" sz="9000" dirty="0">
                <a:solidFill>
                  <a:srgbClr val="000000"/>
                </a:solidFill>
                <a:latin typeface="Pretendard Bold"/>
                <a:ea typeface="Pretendard Bold"/>
              </a:rPr>
              <a:t>환경 구축</a:t>
            </a: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서동성</a:t>
            </a:r>
            <a:endParaRPr lang="en-US" sz="3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JDK, ECLIPSE, TOMCA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T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 환경 구축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링크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다운 받아야 할 프로그램들의 링크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latin typeface="Pretendard Regular"/>
                <a:ea typeface="Pretendard Regular"/>
              </a:rPr>
              <a:t>JDK :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  <a:hlinkClick r:id="rId10"/>
              </a:rPr>
              <a:t>https://jdk.java.net/archive/</a:t>
            </a:r>
            <a:endParaRPr lang="en-US" sz="22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sz="22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ea typeface="Pretendard Regular"/>
              </a:rPr>
              <a:t>ECLIPSE :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  <a:hlinkClick r:id="rId11"/>
              </a:rPr>
              <a:t>https://www.eclipse.org/downloads/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ea typeface="Pretendard Regular"/>
              </a:rPr>
              <a:t>TOMCAT :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  <a:hlinkClick r:id="rId12"/>
              </a:rPr>
              <a:t>https://tomcat.apache.org/download-90.cgi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JDK </a:t>
            </a: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다운로드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JDK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다운로드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494A4E"/>
                </a:solidFill>
                <a:ea typeface="Pretendard Medium"/>
              </a:rPr>
              <a:t>21.0.2. (Bulla 21.0.2.+13)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Windows 64-bit zip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클릭 후 다운로드 시작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B16F4D-5F9A-4D5D-8857-C59CE9B92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5337" y="1598190"/>
            <a:ext cx="6087325" cy="60492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C3C9CCD-9A3F-4F72-ABDF-F7C2D9947709}"/>
              </a:ext>
            </a:extLst>
          </p:cNvPr>
          <p:cNvSpPr/>
          <p:nvPr/>
        </p:nvSpPr>
        <p:spPr>
          <a:xfrm>
            <a:off x="1981200" y="1790700"/>
            <a:ext cx="5410200" cy="1524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1085</Words>
  <Application>Microsoft Office PowerPoint</Application>
  <PresentationFormat>사용자 지정</PresentationFormat>
  <Paragraphs>254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Calibri</vt:lpstr>
      <vt:lpstr>Pretendard Bold</vt:lpstr>
      <vt:lpstr>Pretendard Regular</vt:lpstr>
      <vt:lpstr>Pretendard Light</vt:lpstr>
      <vt:lpstr>Pretendard Medium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30</cp:revision>
  <dcterms:created xsi:type="dcterms:W3CDTF">2006-08-16T00:00:00Z</dcterms:created>
  <dcterms:modified xsi:type="dcterms:W3CDTF">2025-08-07T08:54:56Z</dcterms:modified>
</cp:coreProperties>
</file>